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0" r:id="rId4"/>
    <p:sldId id="261" r:id="rId5"/>
    <p:sldId id="268" r:id="rId6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PMAN, Yvette" initials="CY" lastIdx="2" clrIdx="0"/>
  <p:cmAuthor id="1" name="MARKWELL, Karyn" initials="MK" lastIdx="1" clrIdx="1"/>
  <p:cmAuthor id="2" name="SCHOFIELD, Helen" initials="SH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1" autoAdjust="0"/>
    <p:restoredTop sz="94639" autoAdjust="0"/>
  </p:normalViewPr>
  <p:slideViewPr>
    <p:cSldViewPr>
      <p:cViewPr>
        <p:scale>
          <a:sx n="118" d="100"/>
          <a:sy n="118" d="100"/>
        </p:scale>
        <p:origin x="-1398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3441A-51BE-4165-8E1A-B0DFBBA158D1}" type="datetimeFigureOut">
              <a:rPr lang="en-AU" smtClean="0"/>
              <a:t>28/06/2017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CD570-7A19-4784-B4E4-B49773B3642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003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7425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9411E2-31A7-425F-81E5-3E352A3AD1FC}" type="datetime1">
              <a:rPr lang="en-AU" smtClean="0"/>
              <a:t>28/06/2017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His_Y05_U2_SS_LambingFlat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393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06F01B-AF08-4986-A642-D467B678E6E8}" type="datetime1">
              <a:rPr lang="en-AU" smtClean="0"/>
              <a:t>28/06/2017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His_Y05_U2_SS_LambingFlat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542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56B2F2-71AA-45D9-8FC8-03A784FC5C88}" type="datetime1">
              <a:rPr lang="en-AU" smtClean="0"/>
              <a:t>28/06/2017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His_Y05_U2_SS_LambingFlat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472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96E0EB-90AF-4ED5-AB43-CB811552EB78}" type="datetime1">
              <a:rPr lang="en-AU" smtClean="0"/>
              <a:t>28/06/2017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His_Y05_U2_SS_LambingFlat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04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A0054-0DDB-42E5-8B9B-D58F860F711C}" type="datetime1">
              <a:rPr lang="en-AU" smtClean="0"/>
              <a:t>28/06/2017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His_Y05_U2_SS_LambingFlat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2933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F6055E-2ABE-438F-B84A-547FDB194AB0}" type="datetime1">
              <a:rPr lang="en-AU" smtClean="0"/>
              <a:t>28/06/2017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His_Y05_U2_SS_LambingFlat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82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5457E8-245E-4CA8-A545-0FF47F3E5AF6}" type="datetime1">
              <a:rPr lang="en-AU" smtClean="0"/>
              <a:t>28/06/2017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His_Y05_U2_SS_LambingFlat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769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987399-D95B-4E88-8E78-7816E2A27598}" type="datetime1">
              <a:rPr lang="en-AU" smtClean="0"/>
              <a:t>28/06/2017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His_Y05_U2_SS_LambingFlat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915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B1D3A9-93A0-45AE-8876-5AE35C02CB24}" type="datetime1">
              <a:rPr lang="en-AU" smtClean="0"/>
              <a:t>28/06/2017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His_Y05_U2_SS_LambingFlat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102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C0493B-4992-4B51-BC32-62EE0A5AD126}" type="datetime1">
              <a:rPr lang="en-AU" smtClean="0"/>
              <a:t>28/06/2017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His_Y05_U2_SS_LambingFlat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446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50807" y="6590629"/>
            <a:ext cx="1308100" cy="2286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704929"/>
            <a:ext cx="194028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500" b="0" i="0" u="none" strike="noStrike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His_Y05_U2_SS_ChinesePeople.pptx</a:t>
            </a:r>
          </a:p>
        </p:txBody>
      </p:sp>
      <p:pic>
        <p:nvPicPr>
          <p:cNvPr id="13" name="Picture 12" descr="C2CIcon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" y="6520911"/>
            <a:ext cx="424150" cy="184018"/>
          </a:xfrm>
          <a:prstGeom prst="rect">
            <a:avLst/>
          </a:prstGeom>
        </p:spPr>
      </p:pic>
      <p:pic>
        <p:nvPicPr>
          <p:cNvPr id="10" name="Picture 2" descr="G:\8047_C2C\DevArea\C2C\ePublishing\Templates\logos\2015\DETE2015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1" y="6613679"/>
            <a:ext cx="1473199" cy="18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94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7128792" cy="1152128"/>
          </a:xfrm>
        </p:spPr>
        <p:txBody>
          <a:bodyPr>
            <a:noAutofit/>
          </a:bodyPr>
          <a:lstStyle/>
          <a:p>
            <a:r>
              <a:rPr lang="en-A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Chinese people </a:t>
            </a:r>
            <a:br>
              <a:rPr lang="en-A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A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 the goldfields 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7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45152"/>
          </a:xfrm>
        </p:spPr>
        <p:txBody>
          <a:bodyPr>
            <a:normAutofit/>
          </a:bodyPr>
          <a:lstStyle/>
          <a:p>
            <a:r>
              <a:rPr lang="en-A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facts: Working on the gold fields</a:t>
            </a:r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196752"/>
            <a:ext cx="5184576" cy="47525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AU" sz="1400" dirty="0" smtClean="0">
                <a:latin typeface="Arial" pitchFamily="34" charset="0"/>
                <a:cs typeface="Arial" pitchFamily="34" charset="0"/>
              </a:rPr>
              <a:t>At first, the main method for mining was 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alluvial mining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Alluvial gold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 was found </a:t>
            </a:r>
            <a:r>
              <a:rPr lang="en-AU" sz="1400" dirty="0">
                <a:latin typeface="Arial" pitchFamily="34" charset="0"/>
                <a:cs typeface="Arial" pitchFamily="34" charset="0"/>
              </a:rPr>
              <a:t>close to the surface of the ground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as small particles mixed with dirt, gravel and clay, or buried in beds of old waterways or 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leads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AU" sz="1400" dirty="0" smtClean="0">
                <a:latin typeface="Arial" pitchFamily="34" charset="0"/>
                <a:cs typeface="Arial" pitchFamily="34" charset="0"/>
              </a:rPr>
              <a:t>This type of mining required no skill: dirt was sifted and re-sifted with water, or washed in a tin dish, in the hope that gold dust would be revealed.</a:t>
            </a:r>
          </a:p>
          <a:p>
            <a:pPr>
              <a:lnSpc>
                <a:spcPct val="150000"/>
              </a:lnSpc>
            </a:pPr>
            <a:r>
              <a:rPr lang="en-AU" sz="14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lluvial mining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required long hours of hard work. The longer the miners worked, the more gold they found.</a:t>
            </a:r>
          </a:p>
          <a:p>
            <a:pPr>
              <a:lnSpc>
                <a:spcPct val="150000"/>
              </a:lnSpc>
            </a:pPr>
            <a:r>
              <a:rPr lang="en-AU" sz="1400" dirty="0" smtClean="0">
                <a:latin typeface="Arial" pitchFamily="34" charset="0"/>
                <a:cs typeface="Arial" pitchFamily="34" charset="0"/>
              </a:rPr>
              <a:t>There were very few ‘wealthy’ miners.</a:t>
            </a:r>
            <a:endParaRPr lang="en-AU" sz="1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1400" dirty="0">
                <a:latin typeface="Arial" pitchFamily="34" charset="0"/>
                <a:cs typeface="Arial" pitchFamily="34" charset="0"/>
              </a:rPr>
              <a:t>M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ost miners struggled to earn enough to live.</a:t>
            </a:r>
          </a:p>
          <a:p>
            <a:pPr>
              <a:lnSpc>
                <a:spcPct val="150000"/>
              </a:lnSpc>
            </a:pPr>
            <a:r>
              <a:rPr lang="en-AU" sz="1400" dirty="0" smtClean="0">
                <a:latin typeface="Arial" pitchFamily="34" charset="0"/>
                <a:cs typeface="Arial" pitchFamily="34" charset="0"/>
              </a:rPr>
              <a:t>Life was extremely hard.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1509" y="5949280"/>
            <a:ext cx="4466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00" dirty="0"/>
              <a:t>Cull, N, 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</a:rPr>
              <a:t>http://www.flickr.com/photos/64857724@N00/2876115   </a:t>
            </a:r>
            <a:r>
              <a:rPr lang="en-AU" sz="1000" dirty="0" smtClean="0"/>
              <a:t/>
            </a:r>
            <a:br>
              <a:rPr lang="en-AU" sz="1000" dirty="0" smtClean="0"/>
            </a:br>
            <a:r>
              <a:rPr lang="en-AU" sz="1000" dirty="0" smtClean="0"/>
              <a:t>CC </a:t>
            </a:r>
            <a:r>
              <a:rPr lang="en-AU" sz="1000" dirty="0"/>
              <a:t>BY http://creativecommons.org/licenses/by/2.0/deed.en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56992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07504" y="1052735"/>
            <a:ext cx="4752528" cy="451920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 sz="5600" b="1" dirty="0" smtClean="0">
                <a:latin typeface="Arial" pitchFamily="34" charset="0"/>
                <a:cs typeface="Arial" pitchFamily="34" charset="0"/>
              </a:rPr>
              <a:t>Chinese miners:</a:t>
            </a:r>
            <a:endParaRPr lang="en-AU" sz="56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5600" dirty="0" smtClean="0">
                <a:latin typeface="Arial" pitchFamily="34" charset="0"/>
                <a:cs typeface="Arial" pitchFamily="34" charset="0"/>
              </a:rPr>
              <a:t>came </a:t>
            </a:r>
            <a:r>
              <a:rPr lang="en-AU" sz="5600" dirty="0">
                <a:latin typeface="Arial" pitchFamily="34" charset="0"/>
                <a:cs typeface="Arial" pitchFamily="34" charset="0"/>
              </a:rPr>
              <a:t>from </a:t>
            </a:r>
            <a:r>
              <a:rPr lang="en-AU" sz="5600" dirty="0" smtClean="0">
                <a:latin typeface="Arial" pitchFamily="34" charset="0"/>
                <a:cs typeface="Arial" pitchFamily="34" charset="0"/>
              </a:rPr>
              <a:t>rural </a:t>
            </a:r>
            <a:r>
              <a:rPr lang="en-AU" sz="5600" dirty="0">
                <a:latin typeface="Arial" pitchFamily="34" charset="0"/>
                <a:cs typeface="Arial" pitchFamily="34" charset="0"/>
              </a:rPr>
              <a:t>farms in </a:t>
            </a:r>
            <a:r>
              <a:rPr lang="en-AU" sz="5600" dirty="0" smtClean="0">
                <a:latin typeface="Arial" pitchFamily="34" charset="0"/>
                <a:cs typeface="Arial" pitchFamily="34" charset="0"/>
              </a:rPr>
              <a:t>southern China, escaping drought and famine</a:t>
            </a:r>
            <a:endParaRPr lang="en-AU" sz="5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5600" dirty="0" smtClean="0">
                <a:latin typeface="Arial" pitchFamily="34" charset="0"/>
                <a:cs typeface="Arial" pitchFamily="34" charset="0"/>
              </a:rPr>
              <a:t>were </a:t>
            </a:r>
            <a:r>
              <a:rPr lang="en-AU" sz="5600" dirty="0">
                <a:latin typeface="Arial" pitchFamily="34" charset="0"/>
                <a:cs typeface="Arial" pitchFamily="34" charset="0"/>
              </a:rPr>
              <a:t>used to:</a:t>
            </a:r>
          </a:p>
          <a:p>
            <a:pPr marL="715963" lvl="2" indent="-247650">
              <a:lnSpc>
                <a:spcPct val="150000"/>
              </a:lnSpc>
              <a:buFont typeface="Courier New" pitchFamily="49" charset="0"/>
              <a:buChar char="o"/>
            </a:pPr>
            <a:r>
              <a:rPr lang="en-AU" sz="5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AU" sz="5600" dirty="0">
                <a:latin typeface="Arial" pitchFamily="34" charset="0"/>
                <a:cs typeface="Arial" pitchFamily="34" charset="0"/>
              </a:rPr>
              <a:t>simple lifestyle</a:t>
            </a:r>
          </a:p>
          <a:p>
            <a:pPr marL="715963" lvl="2" indent="-247650">
              <a:lnSpc>
                <a:spcPct val="150000"/>
              </a:lnSpc>
              <a:buFont typeface="Courier New" pitchFamily="49" charset="0"/>
              <a:buChar char="o"/>
            </a:pPr>
            <a:r>
              <a:rPr lang="en-AU" sz="5600" dirty="0" smtClean="0">
                <a:latin typeface="Arial" pitchFamily="34" charset="0"/>
                <a:cs typeface="Arial" pitchFamily="34" charset="0"/>
              </a:rPr>
              <a:t>long hours and hard </a:t>
            </a:r>
            <a:r>
              <a:rPr lang="en-AU" sz="5600" dirty="0">
                <a:latin typeface="Arial" pitchFamily="34" charset="0"/>
                <a:cs typeface="Arial" pitchFamily="34" charset="0"/>
              </a:rPr>
              <a:t>work</a:t>
            </a:r>
          </a:p>
          <a:p>
            <a:pPr>
              <a:lnSpc>
                <a:spcPct val="150000"/>
              </a:lnSpc>
            </a:pPr>
            <a:r>
              <a:rPr lang="en-AU" sz="5600" dirty="0">
                <a:latin typeface="Arial" pitchFamily="34" charset="0"/>
                <a:cs typeface="Arial" pitchFamily="34" charset="0"/>
              </a:rPr>
              <a:t>adjusted well to the harsh conditions</a:t>
            </a:r>
          </a:p>
          <a:p>
            <a:pPr>
              <a:lnSpc>
                <a:spcPct val="150000"/>
              </a:lnSpc>
            </a:pPr>
            <a:r>
              <a:rPr lang="en-AU" sz="5600" dirty="0">
                <a:latin typeface="Arial" pitchFamily="34" charset="0"/>
                <a:cs typeface="Arial" pitchFamily="34" charset="0"/>
              </a:rPr>
              <a:t>worked in </a:t>
            </a:r>
            <a:r>
              <a:rPr lang="en-AU" sz="5600" dirty="0" smtClean="0">
                <a:latin typeface="Arial" pitchFamily="34" charset="0"/>
                <a:cs typeface="Arial" pitchFamily="34" charset="0"/>
              </a:rPr>
              <a:t>organised </a:t>
            </a:r>
            <a:r>
              <a:rPr lang="en-AU" sz="5600" dirty="0">
                <a:latin typeface="Arial" pitchFamily="34" charset="0"/>
                <a:cs typeface="Arial" pitchFamily="34" charset="0"/>
              </a:rPr>
              <a:t>groups of </a:t>
            </a:r>
            <a:r>
              <a:rPr lang="en-AU" sz="5600" dirty="0" smtClean="0">
                <a:latin typeface="Arial" pitchFamily="34" charset="0"/>
                <a:cs typeface="Arial" pitchFamily="34" charset="0"/>
              </a:rPr>
              <a:t>30–100 </a:t>
            </a:r>
            <a:r>
              <a:rPr lang="en-AU" sz="5600" dirty="0">
                <a:latin typeface="Arial" pitchFamily="34" charset="0"/>
                <a:cs typeface="Arial" pitchFamily="34" charset="0"/>
              </a:rPr>
              <a:t>men</a:t>
            </a:r>
          </a:p>
          <a:p>
            <a:pPr>
              <a:lnSpc>
                <a:spcPct val="150000"/>
              </a:lnSpc>
            </a:pPr>
            <a:r>
              <a:rPr lang="en-AU" sz="5600" dirty="0" smtClean="0">
                <a:latin typeface="Arial" pitchFamily="34" charset="0"/>
                <a:cs typeface="Arial" pitchFamily="34" charset="0"/>
              </a:rPr>
              <a:t>worked </a:t>
            </a:r>
            <a:r>
              <a:rPr lang="en-AU" sz="5600" dirty="0">
                <a:latin typeface="Arial" pitchFamily="34" charset="0"/>
                <a:cs typeface="Arial" pitchFamily="34" charset="0"/>
              </a:rPr>
              <a:t>in abandoned claims of other miners and found the gold </a:t>
            </a:r>
            <a:r>
              <a:rPr lang="en-AU" sz="5600" dirty="0" smtClean="0">
                <a:latin typeface="Arial" pitchFamily="34" charset="0"/>
                <a:cs typeface="Arial" pitchFamily="34" charset="0"/>
              </a:rPr>
              <a:t>those miners </a:t>
            </a:r>
            <a:r>
              <a:rPr lang="en-AU" sz="5600" dirty="0">
                <a:latin typeface="Arial" pitchFamily="34" charset="0"/>
                <a:cs typeface="Arial" pitchFamily="34" charset="0"/>
              </a:rPr>
              <a:t>had </a:t>
            </a:r>
            <a:r>
              <a:rPr lang="en-AU" sz="5600" dirty="0" smtClean="0">
                <a:latin typeface="Arial" pitchFamily="34" charset="0"/>
                <a:cs typeface="Arial" pitchFamily="34" charset="0"/>
              </a:rPr>
              <a:t>missed</a:t>
            </a:r>
          </a:p>
          <a:p>
            <a:pPr>
              <a:lnSpc>
                <a:spcPct val="150000"/>
              </a:lnSpc>
            </a:pPr>
            <a:r>
              <a:rPr lang="en-AU" sz="5600" dirty="0">
                <a:latin typeface="Arial" pitchFamily="34" charset="0"/>
                <a:cs typeface="Arial" pitchFamily="34" charset="0"/>
              </a:rPr>
              <a:t>lived in communities</a:t>
            </a:r>
          </a:p>
          <a:p>
            <a:pPr>
              <a:lnSpc>
                <a:spcPct val="150000"/>
              </a:lnSpc>
            </a:pPr>
            <a:r>
              <a:rPr lang="en-AU" sz="5600" dirty="0">
                <a:latin typeface="Arial" pitchFamily="34" charset="0"/>
                <a:cs typeface="Arial" pitchFamily="34" charset="0"/>
              </a:rPr>
              <a:t>were frugal </a:t>
            </a:r>
            <a:endParaRPr lang="en-AU" sz="5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5600" dirty="0" smtClean="0">
                <a:latin typeface="Arial" pitchFamily="34" charset="0"/>
                <a:cs typeface="Arial" pitchFamily="34" charset="0"/>
              </a:rPr>
              <a:t>accepted </a:t>
            </a:r>
            <a:r>
              <a:rPr lang="en-AU" sz="5600" dirty="0">
                <a:latin typeface="Arial" pitchFamily="34" charset="0"/>
                <a:cs typeface="Arial" pitchFamily="34" charset="0"/>
              </a:rPr>
              <a:t>lower wages</a:t>
            </a:r>
          </a:p>
          <a:p>
            <a:pPr>
              <a:lnSpc>
                <a:spcPct val="150000"/>
              </a:lnSpc>
            </a:pPr>
            <a:r>
              <a:rPr lang="en-AU" sz="5600" dirty="0">
                <a:latin typeface="Arial" pitchFamily="34" charset="0"/>
                <a:cs typeface="Arial" pitchFamily="34" charset="0"/>
              </a:rPr>
              <a:t>spoke a </a:t>
            </a:r>
            <a:r>
              <a:rPr lang="en-AU" sz="5600" dirty="0" smtClean="0">
                <a:latin typeface="Arial" pitchFamily="34" charset="0"/>
                <a:cs typeface="Arial" pitchFamily="34" charset="0"/>
              </a:rPr>
              <a:t>foreign </a:t>
            </a:r>
            <a:r>
              <a:rPr lang="en-AU" sz="5600" dirty="0">
                <a:latin typeface="Arial" pitchFamily="34" charset="0"/>
                <a:cs typeface="Arial" pitchFamily="34" charset="0"/>
              </a:rPr>
              <a:t>language</a:t>
            </a:r>
          </a:p>
          <a:p>
            <a:pPr>
              <a:lnSpc>
                <a:spcPct val="150000"/>
              </a:lnSpc>
            </a:pPr>
            <a:r>
              <a:rPr lang="en-AU" sz="5600" dirty="0">
                <a:latin typeface="Arial" pitchFamily="34" charset="0"/>
                <a:cs typeface="Arial" pitchFamily="34" charset="0"/>
              </a:rPr>
              <a:t>dressed differently</a:t>
            </a:r>
          </a:p>
          <a:p>
            <a:pPr>
              <a:lnSpc>
                <a:spcPct val="150000"/>
              </a:lnSpc>
            </a:pPr>
            <a:r>
              <a:rPr lang="en-AU" sz="5600" dirty="0">
                <a:latin typeface="Arial" pitchFamily="34" charset="0"/>
                <a:cs typeface="Arial" pitchFamily="34" charset="0"/>
              </a:rPr>
              <a:t>discovered new </a:t>
            </a:r>
            <a:r>
              <a:rPr lang="en-AU" sz="5600" dirty="0" smtClean="0">
                <a:latin typeface="Arial" pitchFamily="34" charset="0"/>
                <a:cs typeface="Arial" pitchFamily="34" charset="0"/>
              </a:rPr>
              <a:t>gold fields, </a:t>
            </a:r>
            <a:r>
              <a:rPr lang="en-AU" sz="5600" dirty="0">
                <a:latin typeface="Arial" pitchFamily="34" charset="0"/>
                <a:cs typeface="Arial" pitchFamily="34" charset="0"/>
              </a:rPr>
              <a:t>and were often driven from </a:t>
            </a:r>
            <a:r>
              <a:rPr lang="en-AU" sz="5600" dirty="0" smtClean="0">
                <a:latin typeface="Arial" pitchFamily="34" charset="0"/>
                <a:cs typeface="Arial" pitchFamily="34" charset="0"/>
              </a:rPr>
              <a:t>them.</a:t>
            </a:r>
            <a:endParaRPr lang="en-AU" sz="5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AU" sz="4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220072" y="980728"/>
            <a:ext cx="3419856" cy="446567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AU" sz="25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en-AU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71600" y="692696"/>
            <a:ext cx="7488832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5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AU" dirty="0" smtClean="0"/>
          </a:p>
        </p:txBody>
      </p:sp>
      <p:pic>
        <p:nvPicPr>
          <p:cNvPr id="1026" name="Picture 2" descr="Z:\_HISTORY\Year_05\Year_05_Unit 2\Phase 2\ILM\ILM\Resources\Images\Sheet\His_Y05_U2_ILM_Chinese2.f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408424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Workers on the gold fields</a:t>
            </a:r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8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</p:spPr>
        <p:txBody>
          <a:bodyPr>
            <a:noAutofit/>
          </a:bodyPr>
          <a:lstStyle/>
          <a:p>
            <a:r>
              <a:rPr lang="en-A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Workers on the gold fields</a:t>
            </a:r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5040560" cy="4940984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European miners:</a:t>
            </a:r>
          </a:p>
          <a:p>
            <a:pPr>
              <a:lnSpc>
                <a:spcPct val="130000"/>
              </a:lnSpc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struggled with the harsh conditions on the gold fields</a:t>
            </a:r>
          </a:p>
          <a:p>
            <a:pPr>
              <a:lnSpc>
                <a:spcPct val="130000"/>
              </a:lnSpc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worked alone or in small groups</a:t>
            </a:r>
          </a:p>
          <a:p>
            <a:pPr>
              <a:lnSpc>
                <a:spcPct val="130000"/>
              </a:lnSpc>
            </a:pPr>
            <a:r>
              <a:rPr lang="en-AU" sz="2000" dirty="0">
                <a:latin typeface="Arial" pitchFamily="34" charset="0"/>
                <a:cs typeface="Arial" pitchFamily="34" charset="0"/>
              </a:rPr>
              <a:t>c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oncentrated on rich patches of ground </a:t>
            </a:r>
          </a:p>
          <a:p>
            <a:pPr>
              <a:lnSpc>
                <a:spcPct val="130000"/>
              </a:lnSpc>
            </a:pPr>
            <a:r>
              <a:rPr lang="en-AU" sz="2000" dirty="0">
                <a:latin typeface="Arial" pitchFamily="34" charset="0"/>
                <a:cs typeface="Arial" pitchFamily="34" charset="0"/>
              </a:rPr>
              <a:t>q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uickly abandoned lesser claims to follow rumours of ‘richer diggings’</a:t>
            </a:r>
          </a:p>
          <a:p>
            <a:pPr>
              <a:lnSpc>
                <a:spcPct val="130000"/>
              </a:lnSpc>
              <a:buSzPct val="84000"/>
            </a:pPr>
            <a:r>
              <a:rPr lang="en-AU" sz="2000" dirty="0">
                <a:latin typeface="Arial" pitchFamily="34" charset="0"/>
                <a:cs typeface="Arial" pitchFamily="34" charset="0"/>
              </a:rPr>
              <a:t>believed that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the Chinese miners:</a:t>
            </a:r>
            <a:endParaRPr lang="en-AU" sz="2000" dirty="0">
              <a:latin typeface="Arial" pitchFamily="34" charset="0"/>
              <a:cs typeface="Arial" pitchFamily="34" charset="0"/>
            </a:endParaRPr>
          </a:p>
          <a:p>
            <a:pPr marL="365760" lvl="1" indent="0">
              <a:lnSpc>
                <a:spcPct val="130000"/>
              </a:lnSpc>
              <a:buClrTx/>
              <a:buSzPct val="84000"/>
              <a:buNone/>
            </a:pPr>
            <a:r>
              <a:rPr lang="en-AU" sz="2000" dirty="0">
                <a:latin typeface="Arial" pitchFamily="34" charset="0"/>
                <a:cs typeface="Arial" pitchFamily="34" charset="0"/>
              </a:rPr>
              <a:t>- muddied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waterholes</a:t>
            </a:r>
            <a:endParaRPr lang="en-AU" sz="2000" dirty="0">
              <a:latin typeface="Arial" pitchFamily="34" charset="0"/>
              <a:cs typeface="Arial" pitchFamily="34" charset="0"/>
            </a:endParaRPr>
          </a:p>
          <a:p>
            <a:pPr marL="365760" lvl="1" indent="0">
              <a:lnSpc>
                <a:spcPct val="130000"/>
              </a:lnSpc>
              <a:buClrTx/>
              <a:buSzPct val="84000"/>
              <a:buNone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- were wrong to work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on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Sundays</a:t>
            </a:r>
          </a:p>
          <a:p>
            <a:pPr marL="365760" lvl="1" indent="0">
              <a:lnSpc>
                <a:spcPct val="130000"/>
              </a:lnSpc>
              <a:buClrTx/>
              <a:buSzPct val="84000"/>
              <a:buNone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were thieves</a:t>
            </a:r>
          </a:p>
          <a:p>
            <a:pPr marL="365760" lvl="1" indent="0">
              <a:lnSpc>
                <a:spcPct val="130000"/>
              </a:lnSpc>
              <a:buClrTx/>
              <a:buSzPct val="84000"/>
              <a:buNone/>
            </a:pPr>
            <a:r>
              <a:rPr lang="en-AU" sz="2000" dirty="0">
                <a:latin typeface="Arial" pitchFamily="34" charset="0"/>
                <a:cs typeface="Arial" pitchFamily="34" charset="0"/>
              </a:rPr>
              <a:t>- were dirty</a:t>
            </a:r>
          </a:p>
          <a:p>
            <a:pPr marL="365760" lvl="1" indent="0">
              <a:lnSpc>
                <a:spcPct val="130000"/>
              </a:lnSpc>
              <a:buClrTx/>
              <a:buSzPct val="84000"/>
              <a:buNone/>
            </a:pPr>
            <a:r>
              <a:rPr lang="en-AU" sz="2000" dirty="0">
                <a:latin typeface="Arial" pitchFamily="34" charset="0"/>
                <a:cs typeface="Arial" pitchFamily="34" charset="0"/>
              </a:rPr>
              <a:t>- took all the jobs</a:t>
            </a:r>
          </a:p>
          <a:p>
            <a:pPr marL="365760" lvl="1" indent="0">
              <a:lnSpc>
                <a:spcPct val="130000"/>
              </a:lnSpc>
              <a:buClrTx/>
              <a:buSzPct val="84000"/>
              <a:buNone/>
            </a:pPr>
            <a:r>
              <a:rPr lang="en-AU" sz="2000" dirty="0">
                <a:latin typeface="Arial" pitchFamily="34" charset="0"/>
                <a:cs typeface="Arial" pitchFamily="34" charset="0"/>
              </a:rPr>
              <a:t>- were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immoral</a:t>
            </a:r>
            <a:endParaRPr lang="en-AU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buSzPct val="84000"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drove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Chinese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miners from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the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gold fields </a:t>
            </a:r>
            <a:endParaRPr lang="en-AU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buSzPct val="84000"/>
            </a:pPr>
            <a:r>
              <a:rPr lang="en-AU" sz="2000" dirty="0">
                <a:latin typeface="Arial" pitchFamily="34" charset="0"/>
                <a:cs typeface="Arial" pitchFamily="34" charset="0"/>
              </a:rPr>
              <a:t>assaulted Chinese miners</a:t>
            </a:r>
          </a:p>
          <a:p>
            <a:pPr>
              <a:lnSpc>
                <a:spcPct val="130000"/>
              </a:lnSpc>
              <a:buSzPct val="84000"/>
            </a:pPr>
            <a:r>
              <a:rPr lang="en-AU" sz="2000" dirty="0">
                <a:latin typeface="Arial" pitchFamily="34" charset="0"/>
                <a:cs typeface="Arial" pitchFamily="34" charset="0"/>
              </a:rPr>
              <a:t>burned Chinese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camps.</a:t>
            </a:r>
            <a:endParaRPr lang="en-AU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endParaRPr lang="en-AU" sz="1400" b="1" dirty="0">
              <a:latin typeface="Arial" pitchFamily="34" charset="0"/>
              <a:cs typeface="Arial" pitchFamily="34" charset="0"/>
            </a:endParaRPr>
          </a:p>
          <a:p>
            <a:endParaRPr lang="en-AU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63688" y="1772816"/>
            <a:ext cx="3322712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1340768"/>
            <a:ext cx="3322712" cy="47853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pic>
        <p:nvPicPr>
          <p:cNvPr id="2050" name="Picture 2" descr="Z:\_HISTORY\Year_05\Year_05_Unit 2\Phase 2\ILM\ILM\Resources\Images\Avatar\His_Y5_U2_GoldMiner_stand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558" y="783907"/>
            <a:ext cx="2900877" cy="557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2"/>
            <a:ext cx="9144000" cy="903868"/>
          </a:xfrm>
        </p:spPr>
        <p:txBody>
          <a:bodyPr>
            <a:noAutofit/>
          </a:bodyPr>
          <a:lstStyle/>
          <a:p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Identifying perspectives in sources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30726"/>
            <a:ext cx="453650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989253" y="1484784"/>
            <a:ext cx="3960440" cy="338437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A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Source </a:t>
            </a:r>
            <a:r>
              <a:rPr lang="en-A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A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b="1" dirty="0">
                <a:latin typeface="Arial" panose="020B0604020202020204" pitchFamily="34" charset="0"/>
                <a:cs typeface="Arial" panose="020B0604020202020204" pitchFamily="34" charset="0"/>
              </a:rPr>
              <a:t>Letter from William Loo Ching, Surry </a:t>
            </a:r>
            <a:r>
              <a:rPr lang="en-A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Hills, </a:t>
            </a:r>
            <a:r>
              <a:rPr lang="en-AU" sz="1400" b="1" dirty="0">
                <a:latin typeface="Arial" panose="020B0604020202020204" pitchFamily="34" charset="0"/>
                <a:cs typeface="Arial" panose="020B0604020202020204" pitchFamily="34" charset="0"/>
              </a:rPr>
              <a:t>to the editor of the </a:t>
            </a:r>
            <a:r>
              <a:rPr lang="en-A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Daily Telegraph</a:t>
            </a:r>
            <a:r>
              <a:rPr lang="en-A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400" b="1" dirty="0">
                <a:latin typeface="Arial" panose="020B0604020202020204" pitchFamily="34" charset="0"/>
                <a:cs typeface="Arial" panose="020B0604020202020204" pitchFamily="34" charset="0"/>
              </a:rPr>
              <a:t>9 May 1888 </a:t>
            </a:r>
            <a:endParaRPr lang="en-A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Font typeface="Arial" pitchFamily="34" charset="0"/>
              <a:buNone/>
            </a:pPr>
            <a:endParaRPr lang="en-A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Font typeface="Arial" pitchFamily="34" charset="0"/>
              <a:buNone/>
            </a:pP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‘Treat us not as beasts (as I have seen some of us treated) but bear with us with kindness and civility for this you will get in return; and do not forget that although our skins are yellow we have the same kindred feelings as yourselves and a heart beneath our jumpers which beats the same as any man ...’</a:t>
            </a:r>
            <a:endParaRPr lang="en-AU" sz="2600" dirty="0" smtClean="0"/>
          </a:p>
          <a:p>
            <a:pPr marL="0" indent="0" algn="r">
              <a:buNone/>
            </a:pP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William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Loo Ching, </a:t>
            </a:r>
            <a:r>
              <a:rPr lang="en-AU" sz="9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etter to the editor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Daily Telegraph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1888 (ABC)</a:t>
            </a:r>
            <a:endParaRPr lang="en-A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http://www.abc.net.au/cgi-bin/common/printfriendly.pl?/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federation/fedstory/ep2/ep2_culture.htm</a:t>
            </a:r>
            <a:endParaRPr lang="en-AU" sz="900" dirty="0" smtClean="0"/>
          </a:p>
          <a:p>
            <a:pPr lvl="7"/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065652"/>
            <a:ext cx="431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Jbarta 2012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‘LambingFlatRollUpBanner’ 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Wikimedia Commons</a:t>
            </a:r>
          </a:p>
          <a:p>
            <a:r>
              <a:rPr lang="en-AU" sz="9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AU" sz="9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://commons.wikimedia.org/wiki/File:LambingFlatRollUpBanner.jpg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1520" y="1484784"/>
            <a:ext cx="4536504" cy="144016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A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Source 1: </a:t>
            </a:r>
            <a:r>
              <a:rPr lang="en-AU" sz="1400" b="1" dirty="0">
                <a:latin typeface="Arial" panose="020B0604020202020204" pitchFamily="34" charset="0"/>
                <a:cs typeface="Arial" panose="020B0604020202020204" pitchFamily="34" charset="0"/>
              </a:rPr>
              <a:t>The Lambing Flat </a:t>
            </a:r>
            <a:r>
              <a:rPr lang="en-A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banner</a:t>
            </a:r>
            <a:r>
              <a:rPr lang="en-A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banner was painted on a tent flap and advertised a public meeting to discuss the Chinese miners. </a:t>
            </a: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shows the Southern Cross superimposed on </a:t>
            </a: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St Andrew’s Cross, which is the national flag of Scotland. The text reads </a:t>
            </a: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‘Roll up’ and ‘No 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Chinese’.</a:t>
            </a:r>
          </a:p>
        </p:txBody>
      </p:sp>
    </p:spTree>
    <p:extLst>
      <p:ext uri="{BB962C8B-B14F-4D97-AF65-F5344CB8AC3E}">
        <p14:creationId xmlns:p14="http://schemas.microsoft.com/office/powerpoint/2010/main" val="40679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8c357df8c6bca08cab5811c7dee6974c4df"/>
</p:tagLst>
</file>

<file path=ppt/theme/theme1.xml><?xml version="1.0" encoding="utf-8"?>
<a:theme xmlns:a="http://schemas.openxmlformats.org/drawingml/2006/main" name="C2C blank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C2C blank powerpoint template</Template>
  <TotalTime>720</TotalTime>
  <Words>490</Words>
  <Application>Microsoft Office PowerPoint</Application>
  <PresentationFormat>On-screen Show (4:3)</PresentationFormat>
  <Paragraphs>53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C2C blank powerpoint template</vt:lpstr>
      <vt:lpstr>Chinese people  on the goldfields </vt:lpstr>
      <vt:lpstr>The facts: Working on the gold fields</vt:lpstr>
      <vt:lpstr>PowerPoint Presentation</vt:lpstr>
      <vt:lpstr>Workers on the gold fields</vt:lpstr>
      <vt:lpstr>Identifying perspectives in sources</vt:lpstr>
    </vt:vector>
  </TitlesOfParts>
  <Company>Queensland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LAWRANCE, Mel</dc:creator>
  <cp:lastModifiedBy>Windows User</cp:lastModifiedBy>
  <cp:revision>54</cp:revision>
  <dcterms:created xsi:type="dcterms:W3CDTF">2012-11-15T21:57:46Z</dcterms:created>
  <dcterms:modified xsi:type="dcterms:W3CDTF">2017-06-28T06:17:34Z</dcterms:modified>
</cp:coreProperties>
</file>